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51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6" r:id="rId6"/>
    <p:sldId id="302" r:id="rId7"/>
    <p:sldId id="301" r:id="rId8"/>
    <p:sldId id="291" r:id="rId9"/>
    <p:sldId id="300" r:id="rId10"/>
    <p:sldId id="298" r:id="rId11"/>
    <p:sldId id="299" r:id="rId12"/>
    <p:sldId id="295" r:id="rId13"/>
    <p:sldId id="297" r:id="rId14"/>
    <p:sldId id="261" r:id="rId15"/>
    <p:sldId id="26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7" autoAdjust="0"/>
    <p:restoredTop sz="94690" autoAdjust="0"/>
  </p:normalViewPr>
  <p:slideViewPr>
    <p:cSldViewPr snapToGrid="0">
      <p:cViewPr varScale="1">
        <p:scale>
          <a:sx n="72" d="100"/>
          <a:sy n="72" d="100"/>
        </p:scale>
        <p:origin x="630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B4F861-69D3-4415-8A06-F8EC30644C0C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C89542-D5ED-4E30-AF6D-8D9B711A52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376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C89542-D5ED-4E30-AF6D-8D9B711A528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303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C89542-D5ED-4E30-AF6D-8D9B711A528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524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C2E8ECA-37F2-434B-A593-41DCFB6B9687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9D26613-2F85-4860-99FD-9916CAED8B1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785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E8ECA-37F2-434B-A593-41DCFB6B9687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6613-2F85-4860-99FD-9916CAED8B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084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E8ECA-37F2-434B-A593-41DCFB6B9687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6613-2F85-4860-99FD-9916CAED8B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52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E8ECA-37F2-434B-A593-41DCFB6B9687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6613-2F85-4860-99FD-9916CAED8B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530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E8ECA-37F2-434B-A593-41DCFB6B9687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6613-2F85-4860-99FD-9916CAED8B1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745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E8ECA-37F2-434B-A593-41DCFB6B9687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6613-2F85-4860-99FD-9916CAED8B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324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E8ECA-37F2-434B-A593-41DCFB6B9687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6613-2F85-4860-99FD-9916CAED8B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515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E8ECA-37F2-434B-A593-41DCFB6B9687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6613-2F85-4860-99FD-9916CAED8B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6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E8ECA-37F2-434B-A593-41DCFB6B9687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6613-2F85-4860-99FD-9916CAED8B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653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E8ECA-37F2-434B-A593-41DCFB6B9687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6613-2F85-4860-99FD-9916CAED8B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281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E8ECA-37F2-434B-A593-41DCFB6B9687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26613-2F85-4860-99FD-9916CAED8B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687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6C2E8ECA-37F2-434B-A593-41DCFB6B9687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69D26613-2F85-4860-99FD-9916CAED8B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804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2" r:id="rId1"/>
    <p:sldLayoutId id="2147484153" r:id="rId2"/>
    <p:sldLayoutId id="2147484154" r:id="rId3"/>
    <p:sldLayoutId id="2147484155" r:id="rId4"/>
    <p:sldLayoutId id="2147484156" r:id="rId5"/>
    <p:sldLayoutId id="2147484157" r:id="rId6"/>
    <p:sldLayoutId id="2147484158" r:id="rId7"/>
    <p:sldLayoutId id="2147484159" r:id="rId8"/>
    <p:sldLayoutId id="2147484160" r:id="rId9"/>
    <p:sldLayoutId id="2147484161" r:id="rId10"/>
    <p:sldLayoutId id="2147484162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book/2165" TargetMode="External"/><Relationship Id="rId7" Type="http://schemas.openxmlformats.org/officeDocument/2006/relationships/hyperlink" Target="https://www.tensorflow.org/api_docs/python/tf/keras/metrics/top_k_categorical_accurac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2l.ai/" TargetMode="External"/><Relationship Id="rId5" Type="http://schemas.openxmlformats.org/officeDocument/2006/relationships/hyperlink" Target="https://wikidocs.net/21667" TargetMode="External"/><Relationship Id="rId4" Type="http://schemas.openxmlformats.org/officeDocument/2006/relationships/hyperlink" Target="https://aihub.or.kr/keti_data_board/language_intelligenc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2F238F-E0A4-4016-8227-C8705B85CE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1122362"/>
            <a:ext cx="7772400" cy="186600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감정 분석을 통한 메신저 이모티콘 추천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EBBA0BD8-3CFA-4379-BDF0-370000D0F694}"/>
              </a:ext>
            </a:extLst>
          </p:cNvPr>
          <p:cNvSpPr txBox="1">
            <a:spLocks/>
          </p:cNvSpPr>
          <p:nvPr/>
        </p:nvSpPr>
        <p:spPr>
          <a:xfrm>
            <a:off x="5865829" y="3869634"/>
            <a:ext cx="4116371" cy="20739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altLang="ko-KR" sz="2000" dirty="0">
              <a:latin typeface="+mn-ea"/>
            </a:endParaRPr>
          </a:p>
          <a:p>
            <a:pPr algn="r"/>
            <a:endParaRPr lang="en-US" altLang="ko-KR" sz="2000" dirty="0">
              <a:latin typeface="+mn-ea"/>
            </a:endParaRPr>
          </a:p>
          <a:p>
            <a:pPr algn="r"/>
            <a:r>
              <a:rPr lang="ko-KR" altLang="en-US" sz="2400" dirty="0">
                <a:latin typeface="+mn-ea"/>
              </a:rPr>
              <a:t>이성민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이은서</a:t>
            </a:r>
            <a:endParaRPr lang="en-US" altLang="ko-KR" sz="2400" dirty="0">
              <a:latin typeface="+mn-ea"/>
            </a:endParaRPr>
          </a:p>
          <a:p>
            <a:pPr algn="r"/>
            <a:endParaRPr lang="en-US" altLang="ko-KR" sz="2400" dirty="0">
              <a:latin typeface="+mn-ea"/>
            </a:endParaRPr>
          </a:p>
          <a:p>
            <a:pPr algn="r"/>
            <a:r>
              <a:rPr lang="ko-KR" altLang="en-US" sz="2400" dirty="0">
                <a:latin typeface="+mn-ea"/>
              </a:rPr>
              <a:t>인하대학교 정보통신공학과</a:t>
            </a:r>
            <a:endParaRPr lang="ko-KR" altLang="en-US" sz="2400" dirty="0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5D89E8F1-5B46-4CF3-A2DF-92334E6A2C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96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25"/>
    </mc:Choice>
    <mc:Fallback xmlns="">
      <p:transition spd="slow" advTm="93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000" b="1" dirty="0">
                <a:latin typeface="+mj-ea"/>
              </a:rPr>
              <a:t>실행 결과</a:t>
            </a:r>
            <a:endParaRPr lang="ko-KR" altLang="en-US" sz="4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53A030-3319-4AEB-A415-DBCEA6566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320" y="1922107"/>
            <a:ext cx="3288425" cy="4038600"/>
          </a:xfrm>
          <a:prstGeom prst="rect">
            <a:avLst/>
          </a:prstGeom>
        </p:spPr>
      </p:pic>
      <p:pic>
        <p:nvPicPr>
          <p:cNvPr id="13" name="내용 개체 틀 7">
            <a:extLst>
              <a:ext uri="{FF2B5EF4-FFF2-40B4-BE49-F238E27FC236}">
                <a16:creationId xmlns:a16="http://schemas.microsoft.com/office/drawing/2014/main" id="{C6599D82-F809-48E6-B9AA-08C609C9F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37" y="1922107"/>
            <a:ext cx="3242736" cy="40386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5F6FAA7-420B-4471-A8A8-3606DD048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4531" y="1922107"/>
            <a:ext cx="3288426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51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000" b="1" dirty="0">
                <a:latin typeface="+mj-ea"/>
              </a:rPr>
              <a:t>실행 결과</a:t>
            </a:r>
            <a:endParaRPr lang="ko-KR" altLang="en-US" sz="4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13" y="1965960"/>
            <a:ext cx="3214150" cy="4038600"/>
          </a:xfrm>
          <a:prstGeom prst="rect">
            <a:avLst/>
          </a:prstGeom>
        </p:spPr>
      </p:pic>
      <p:pic>
        <p:nvPicPr>
          <p:cNvPr id="6" name="내용 개체 틀 5" descr="테이블이(가) 표시된 사진&#10;&#10;자동 생성된 설명">
            <a:extLst>
              <a:ext uri="{FF2B5EF4-FFF2-40B4-BE49-F238E27FC236}">
                <a16:creationId xmlns:a16="http://schemas.microsoft.com/office/drawing/2014/main" id="{895A3FBC-9206-4D88-B58C-EB18C29C4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607" y="1965960"/>
            <a:ext cx="3265534" cy="4038600"/>
          </a:xfrm>
        </p:spPr>
      </p:pic>
    </p:spTree>
    <p:extLst>
      <p:ext uri="{BB962C8B-B14F-4D97-AF65-F5344CB8AC3E}">
        <p14:creationId xmlns:p14="http://schemas.microsoft.com/office/powerpoint/2010/main" val="1758677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16F5BFC-B171-4743-92BC-FD99CFE66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598" y="2125071"/>
            <a:ext cx="4124729" cy="610660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558B4F5F-2A66-459C-A9CC-AD066F1E9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b="1" dirty="0">
                <a:latin typeface="+mj-ea"/>
              </a:rPr>
              <a:t>실행 결과</a:t>
            </a:r>
            <a:endParaRPr lang="ko-KR" altLang="en-US" sz="4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2CA498-426A-4108-B9C2-2A9C53C65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607" y="1965960"/>
            <a:ext cx="3265535" cy="40386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E598273-6196-4C18-BC6F-9520F631C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598" y="3172568"/>
            <a:ext cx="3162300" cy="2276475"/>
          </a:xfrm>
          <a:prstGeom prst="rect">
            <a:avLst/>
          </a:prstGeom>
        </p:spPr>
      </p:pic>
      <p:sp>
        <p:nvSpPr>
          <p:cNvPr id="9" name="L 도형 8">
            <a:extLst>
              <a:ext uri="{FF2B5EF4-FFF2-40B4-BE49-F238E27FC236}">
                <a16:creationId xmlns:a16="http://schemas.microsoft.com/office/drawing/2014/main" id="{F4A9C49E-C0BC-43FE-90AA-A64EC86BA622}"/>
              </a:ext>
            </a:extLst>
          </p:cNvPr>
          <p:cNvSpPr/>
          <p:nvPr/>
        </p:nvSpPr>
        <p:spPr>
          <a:xfrm flipV="1">
            <a:off x="6316051" y="3774723"/>
            <a:ext cx="2745393" cy="1356360"/>
          </a:xfrm>
          <a:prstGeom prst="corner">
            <a:avLst>
              <a:gd name="adj1" fmla="val 50000"/>
              <a:gd name="adj2" fmla="val 51482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342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가지감정">
            <a:hlinkClick r:id="" action="ppaction://media"/>
            <a:extLst>
              <a:ext uri="{FF2B5EF4-FFF2-40B4-BE49-F238E27FC236}">
                <a16:creationId xmlns:a16="http://schemas.microsoft.com/office/drawing/2014/main" id="{412AB108-9C4D-4031-909E-1A60ECDE6A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00960" y="338172"/>
            <a:ext cx="7010400" cy="617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6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8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B66376-FF31-4F11-B58D-16020EF87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000" b="1" dirty="0">
                <a:latin typeface="+mj-ea"/>
              </a:rPr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F60B3-2495-4F6E-B798-1CD73E773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50000"/>
              </a:lnSpc>
              <a:buFontTx/>
              <a:buChar char="-"/>
            </a:pPr>
            <a:r>
              <a:rPr lang="ko-KR" altLang="en-US" dirty="0">
                <a:latin typeface="+mn-ea"/>
              </a:rPr>
              <a:t>남녀노소 누구나 간편하게 상황에 맞는 이모티콘 사용</a:t>
            </a:r>
            <a:endParaRPr lang="en-US" altLang="ko-KR" dirty="0">
              <a:latin typeface="+mn-ea"/>
            </a:endParaRPr>
          </a:p>
          <a:p>
            <a:pPr>
              <a:lnSpc>
                <a:spcPct val="250000"/>
              </a:lnSpc>
              <a:buFontTx/>
              <a:buChar char="-"/>
            </a:pPr>
            <a:r>
              <a:rPr lang="ko-KR" altLang="en-US" dirty="0" err="1">
                <a:latin typeface="+mn-ea"/>
              </a:rPr>
              <a:t>이모티콘을</a:t>
            </a:r>
            <a:r>
              <a:rPr lang="ko-KR" altLang="en-US" dirty="0">
                <a:latin typeface="+mn-ea"/>
              </a:rPr>
              <a:t> 찾고 사용하는 데에 걸리는 시간 단축</a:t>
            </a:r>
            <a:endParaRPr lang="en-US" altLang="ko-KR" dirty="0">
              <a:latin typeface="+mn-ea"/>
            </a:endParaRPr>
          </a:p>
          <a:p>
            <a:pPr>
              <a:lnSpc>
                <a:spcPct val="250000"/>
              </a:lnSpc>
              <a:buFontTx/>
              <a:buChar char="-"/>
            </a:pPr>
            <a:r>
              <a:rPr lang="en-US" altLang="ko-KR" dirty="0">
                <a:latin typeface="+mn-ea"/>
              </a:rPr>
              <a:t>YouTube </a:t>
            </a:r>
            <a:r>
              <a:rPr lang="ko-KR" altLang="en-US" dirty="0">
                <a:latin typeface="+mn-ea"/>
              </a:rPr>
              <a:t>등 동영상 플랫폼에 달린 댓글과 실시간 스트리밍 방송의 채팅창에 </a:t>
            </a:r>
            <a:r>
              <a:rPr lang="ko-KR" altLang="en-US">
                <a:latin typeface="+mn-ea"/>
              </a:rPr>
              <a:t>아이디어를 접목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07531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B66376-FF31-4F11-B58D-16020EF87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000" b="1" dirty="0">
                <a:latin typeface="+mj-ea"/>
              </a:rPr>
              <a:t>참고 문헌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F60B3-2495-4F6E-B798-1CD73E773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931272"/>
            <a:ext cx="9872871" cy="40386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latin typeface="+mn-ea"/>
              </a:rPr>
              <a:t>[1] </a:t>
            </a:r>
            <a:r>
              <a:rPr lang="ko-KR" altLang="en-US" sz="1300" dirty="0" err="1">
                <a:latin typeface="+mn-ea"/>
              </a:rPr>
              <a:t>이득영</a:t>
            </a:r>
            <a:r>
              <a:rPr lang="en-US" altLang="ko-KR" sz="1300" dirty="0">
                <a:latin typeface="+mn-ea"/>
              </a:rPr>
              <a:t>, </a:t>
            </a:r>
            <a:r>
              <a:rPr lang="ko-KR" altLang="en-US" sz="1300" dirty="0">
                <a:latin typeface="+mn-ea"/>
              </a:rPr>
              <a:t>장선우</a:t>
            </a:r>
            <a:r>
              <a:rPr lang="en-US" altLang="ko-KR" sz="1300" dirty="0">
                <a:latin typeface="+mn-ea"/>
              </a:rPr>
              <a:t>, </a:t>
            </a:r>
            <a:r>
              <a:rPr lang="ko-KR" altLang="en-US" sz="1300" dirty="0" err="1">
                <a:latin typeface="+mn-ea"/>
              </a:rPr>
              <a:t>전한종</a:t>
            </a:r>
            <a:r>
              <a:rPr lang="en-US" altLang="ko-KR" sz="1300" dirty="0">
                <a:latin typeface="+mn-ea"/>
              </a:rPr>
              <a:t>, " </a:t>
            </a:r>
            <a:r>
              <a:rPr lang="ko-KR" altLang="en-US" sz="1300" dirty="0">
                <a:latin typeface="+mn-ea"/>
              </a:rPr>
              <a:t>딥러닝 </a:t>
            </a:r>
            <a:r>
              <a:rPr lang="en-US" altLang="ko-KR" sz="1300" dirty="0">
                <a:latin typeface="+mn-ea"/>
              </a:rPr>
              <a:t>LSTMs </a:t>
            </a:r>
            <a:r>
              <a:rPr lang="ko-KR" altLang="en-US" sz="1300" dirty="0">
                <a:latin typeface="+mn-ea"/>
              </a:rPr>
              <a:t>기반 자연어 감정분석 모델을 활용한 거주자의 감성분류</a:t>
            </a:r>
            <a:r>
              <a:rPr lang="en-US" altLang="ko-KR" sz="1300" dirty="0">
                <a:latin typeface="+mn-ea"/>
              </a:rPr>
              <a:t> ", </a:t>
            </a:r>
            <a:r>
              <a:rPr lang="ko-KR" altLang="en-US" sz="1300" dirty="0">
                <a:latin typeface="+mn-ea"/>
              </a:rPr>
              <a:t>대한건축학회 학술발표대회 논문집</a:t>
            </a:r>
            <a:r>
              <a:rPr lang="en-US" altLang="ko-KR" sz="1300" dirty="0">
                <a:latin typeface="+mn-ea"/>
              </a:rPr>
              <a:t>, 2019.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+mn-ea"/>
              </a:rPr>
              <a:t>[2] PyQt5 Tutorial - </a:t>
            </a:r>
            <a:r>
              <a:rPr lang="ko-KR" altLang="en-US" sz="1300" dirty="0" err="1">
                <a:latin typeface="+mn-ea"/>
              </a:rPr>
              <a:t>파이썬으로</a:t>
            </a:r>
            <a:r>
              <a:rPr lang="ko-KR" altLang="en-US" sz="1300" dirty="0">
                <a:latin typeface="+mn-ea"/>
              </a:rPr>
              <a:t> 만드는 나만의 </a:t>
            </a:r>
            <a:r>
              <a:rPr lang="en-US" altLang="ko-KR" sz="1300" dirty="0">
                <a:latin typeface="+mn-ea"/>
              </a:rPr>
              <a:t>GUI </a:t>
            </a:r>
            <a:r>
              <a:rPr lang="ko-KR" altLang="en-US" sz="1300" dirty="0">
                <a:latin typeface="+mn-ea"/>
              </a:rPr>
              <a:t>프로그램 </a:t>
            </a:r>
            <a:r>
              <a:rPr lang="en-US" altLang="ko-KR" sz="1300" dirty="0">
                <a:latin typeface="+mn-ea"/>
                <a:hlinkClick r:id="rId3"/>
              </a:rPr>
              <a:t>https://wikidocs.net/book/2165</a:t>
            </a:r>
            <a:endParaRPr lang="en-US" altLang="ko-KR" sz="13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+mn-ea"/>
              </a:rPr>
              <a:t>[3] </a:t>
            </a:r>
            <a:r>
              <a:rPr lang="ko-KR" altLang="ko-KR" sz="1300" dirty="0">
                <a:latin typeface="+mn-ea"/>
              </a:rPr>
              <a:t>이성민</a:t>
            </a:r>
            <a:r>
              <a:rPr lang="en-US" altLang="ko-KR" sz="1300" dirty="0">
                <a:latin typeface="+mn-ea"/>
              </a:rPr>
              <a:t>, "</a:t>
            </a:r>
            <a:r>
              <a:rPr lang="ko-KR" altLang="ko-KR" sz="1300" dirty="0">
                <a:latin typeface="+mn-ea"/>
              </a:rPr>
              <a:t>감정 모델 기반 </a:t>
            </a:r>
            <a:r>
              <a:rPr lang="ko-KR" altLang="ko-KR" sz="1300" dirty="0" err="1">
                <a:latin typeface="+mn-ea"/>
              </a:rPr>
              <a:t>챗봇</a:t>
            </a:r>
            <a:r>
              <a:rPr lang="ko-KR" altLang="ko-KR" sz="1300" dirty="0">
                <a:latin typeface="+mn-ea"/>
              </a:rPr>
              <a:t> 구현 연구</a:t>
            </a:r>
            <a:r>
              <a:rPr lang="en-US" altLang="ko-KR" sz="1300" dirty="0">
                <a:latin typeface="+mn-ea"/>
              </a:rPr>
              <a:t>", </a:t>
            </a:r>
            <a:r>
              <a:rPr lang="ko-KR" altLang="ko-KR" sz="1300" dirty="0">
                <a:latin typeface="+mn-ea"/>
              </a:rPr>
              <a:t>숭실대학교 소프트웨어특성화대학원</a:t>
            </a:r>
            <a:r>
              <a:rPr lang="en-US" altLang="ko-KR" sz="1300" dirty="0">
                <a:latin typeface="+mn-ea"/>
              </a:rPr>
              <a:t>, pp. 11-15, 2018.6.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+mn-ea"/>
              </a:rPr>
              <a:t>[4] AI</a:t>
            </a:r>
            <a:r>
              <a:rPr lang="ko-KR" altLang="en-US" sz="1300" dirty="0">
                <a:latin typeface="+mn-ea"/>
              </a:rPr>
              <a:t> </a:t>
            </a:r>
            <a:r>
              <a:rPr lang="en-US" altLang="ko-KR" sz="1300" dirty="0">
                <a:latin typeface="+mn-ea"/>
              </a:rPr>
              <a:t>Hub </a:t>
            </a:r>
            <a:r>
              <a:rPr lang="en-US" altLang="ko-KR" sz="1300" dirty="0">
                <a:latin typeface="+mn-ea"/>
                <a:hlinkClick r:id="rId4"/>
              </a:rPr>
              <a:t>https://aihub.or.kr/keti_data_board/language_intelligence </a:t>
            </a:r>
            <a:endParaRPr lang="en-US" altLang="ko-KR" sz="13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+mn-ea"/>
              </a:rPr>
              <a:t>[5] </a:t>
            </a:r>
            <a:r>
              <a:rPr lang="ko-KR" altLang="ko-KR" sz="1300" dirty="0">
                <a:latin typeface="+mn-ea"/>
              </a:rPr>
              <a:t>박은정</a:t>
            </a:r>
            <a:r>
              <a:rPr lang="en-US" altLang="ko-KR" sz="1300" dirty="0">
                <a:latin typeface="+mn-ea"/>
              </a:rPr>
              <a:t>, </a:t>
            </a:r>
            <a:r>
              <a:rPr lang="ko-KR" altLang="ko-KR" sz="1300" dirty="0">
                <a:latin typeface="+mn-ea"/>
              </a:rPr>
              <a:t>조성준</a:t>
            </a:r>
            <a:r>
              <a:rPr lang="en-US" altLang="ko-KR" sz="1300" dirty="0">
                <a:latin typeface="+mn-ea"/>
              </a:rPr>
              <a:t>, "</a:t>
            </a:r>
            <a:r>
              <a:rPr lang="en-US" altLang="ko-KR" sz="1300" dirty="0" err="1">
                <a:latin typeface="+mn-ea"/>
              </a:rPr>
              <a:t>KoNLPy</a:t>
            </a:r>
            <a:r>
              <a:rPr lang="en-US" altLang="ko-KR" sz="1300" dirty="0">
                <a:latin typeface="+mn-ea"/>
              </a:rPr>
              <a:t>: </a:t>
            </a:r>
            <a:r>
              <a:rPr lang="ko-KR" altLang="ko-KR" sz="1300" dirty="0">
                <a:latin typeface="+mn-ea"/>
              </a:rPr>
              <a:t>쉽고 간결한 한국어 정보처리 파이썬 패키지</a:t>
            </a:r>
            <a:r>
              <a:rPr lang="en-US" altLang="ko-KR" sz="1300" dirty="0">
                <a:latin typeface="+mn-ea"/>
              </a:rPr>
              <a:t>", </a:t>
            </a:r>
            <a:r>
              <a:rPr lang="ko-KR" altLang="ko-KR" sz="1300" dirty="0">
                <a:latin typeface="+mn-ea"/>
              </a:rPr>
              <a:t>제</a:t>
            </a:r>
            <a:r>
              <a:rPr lang="en-US" altLang="ko-KR" sz="1300" dirty="0">
                <a:latin typeface="+mn-ea"/>
              </a:rPr>
              <a:t> 26</a:t>
            </a:r>
            <a:r>
              <a:rPr lang="ko-KR" altLang="ko-KR" sz="1300" dirty="0">
                <a:latin typeface="+mn-ea"/>
              </a:rPr>
              <a:t>회 한글 및 한국어 정보처리 학술대회 논문집</a:t>
            </a:r>
            <a:r>
              <a:rPr lang="en-US" altLang="ko-KR" sz="1300" dirty="0">
                <a:latin typeface="+mn-ea"/>
              </a:rPr>
              <a:t>, 2014.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+mn-ea"/>
              </a:rPr>
              <a:t>[6] </a:t>
            </a:r>
            <a:r>
              <a:rPr lang="ko-KR" altLang="en-US" sz="1300" dirty="0">
                <a:latin typeface="+mn-ea"/>
              </a:rPr>
              <a:t>딥 러닝을 이용한 자연어 처리 입문 </a:t>
            </a:r>
            <a:r>
              <a:rPr lang="en-US" altLang="ko-KR" sz="1300" dirty="0">
                <a:latin typeface="+mn-ea"/>
                <a:hlinkClick r:id="rId5"/>
              </a:rPr>
              <a:t>https://wikidocs.net/21667</a:t>
            </a:r>
            <a:endParaRPr lang="en-US" altLang="ko-KR" sz="13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+mn-ea"/>
              </a:rPr>
              <a:t>[7] Dive into Deep Learning </a:t>
            </a:r>
            <a:r>
              <a:rPr lang="en-US" altLang="ko-KR" sz="1300" dirty="0">
                <a:latin typeface="+mn-ea"/>
                <a:hlinkClick r:id="rId6"/>
              </a:rPr>
              <a:t>https://d2l.ai/</a:t>
            </a:r>
            <a:endParaRPr lang="en-US" altLang="ko-KR" sz="13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+mn-ea"/>
              </a:rPr>
              <a:t>[8] TensorFlow </a:t>
            </a:r>
            <a:r>
              <a:rPr lang="en-US" altLang="ko-KR" sz="1300" dirty="0">
                <a:latin typeface="+mn-ea"/>
                <a:hlinkClick r:id="rId7"/>
              </a:rPr>
              <a:t>https://www.tensorflow.org/api_docs/python/tf/keras/metrics/top_k_categorical_accuracy</a:t>
            </a:r>
            <a:endParaRPr lang="en-US" altLang="ko-KR" sz="13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76782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B66376-FF31-4F11-B58D-16020EF87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000" b="1" dirty="0">
                <a:latin typeface="+mj-ea"/>
              </a:rPr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F60B3-2495-4F6E-B798-1CD73E773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50000"/>
              </a:lnSpc>
              <a:buFontTx/>
              <a:buChar char="-"/>
            </a:pPr>
            <a:r>
              <a:rPr lang="ko-KR" altLang="en-US" dirty="0">
                <a:latin typeface="+mn-ea"/>
              </a:rPr>
              <a:t>기존 메신저 이모티콘 서비스의 문제점</a:t>
            </a:r>
            <a:endParaRPr lang="en-US" altLang="ko-KR" dirty="0">
              <a:latin typeface="+mn-ea"/>
            </a:endParaRPr>
          </a:p>
          <a:p>
            <a:pPr>
              <a:lnSpc>
                <a:spcPct val="250000"/>
              </a:lnSpc>
              <a:buFontTx/>
              <a:buChar char="-"/>
            </a:pPr>
            <a:r>
              <a:rPr lang="ko-KR" altLang="en-US" dirty="0">
                <a:latin typeface="+mn-ea"/>
              </a:rPr>
              <a:t>문제점을 해결하기 위한 방법</a:t>
            </a:r>
            <a:endParaRPr lang="en-US" altLang="ko-KR" dirty="0">
              <a:latin typeface="+mn-ea"/>
            </a:endParaRPr>
          </a:p>
          <a:p>
            <a:pPr>
              <a:lnSpc>
                <a:spcPct val="250000"/>
              </a:lnSpc>
              <a:buFontTx/>
              <a:buChar char="-"/>
            </a:pPr>
            <a:r>
              <a:rPr lang="ko-KR" altLang="en-US" dirty="0">
                <a:latin typeface="+mn-ea"/>
              </a:rPr>
              <a:t>기대 효과</a:t>
            </a:r>
            <a:endParaRPr lang="en-US" altLang="ko-KR" dirty="0">
              <a:latin typeface="+mn-ea"/>
            </a:endParaRP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759FA94D-88E3-48D3-812B-1C40AEBE6F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12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91"/>
    </mc:Choice>
    <mc:Fallback xmlns="">
      <p:transition spd="slow" advTm="150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B66376-FF31-4F11-B58D-16020EF87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000" b="1" dirty="0">
                <a:latin typeface="+mj-ea"/>
              </a:rPr>
              <a:t>연구 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F60B3-2495-4F6E-B798-1CD73E773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Tx/>
              <a:buChar char="-"/>
            </a:pPr>
            <a:r>
              <a:rPr lang="ko-KR" altLang="en-US" dirty="0">
                <a:latin typeface="+mn-ea"/>
              </a:rPr>
              <a:t>상황에 맞는 </a:t>
            </a:r>
            <a:r>
              <a:rPr lang="ko-KR" altLang="en-US" dirty="0" err="1">
                <a:latin typeface="+mn-ea"/>
              </a:rPr>
              <a:t>이모티콘을</a:t>
            </a:r>
            <a:r>
              <a:rPr lang="ko-KR" altLang="en-US" dirty="0">
                <a:latin typeface="+mn-ea"/>
              </a:rPr>
              <a:t> 더 빨리 찾기 위해 메신저의 텍스트를 분석</a:t>
            </a:r>
            <a:endParaRPr lang="en-US" altLang="ko-KR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7690DA-7F9E-459C-83E1-13B2D9214E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129" y="3120515"/>
            <a:ext cx="4683967" cy="2535657"/>
          </a:xfrm>
          <a:prstGeom prst="rect">
            <a:avLst/>
          </a:prstGeom>
        </p:spPr>
      </p:pic>
      <p:pic>
        <p:nvPicPr>
          <p:cNvPr id="7" name="그림 6" descr="텍스트, 여왕, 방이(가) 표시된 사진&#10;&#10;자동 생성된 설명">
            <a:extLst>
              <a:ext uri="{FF2B5EF4-FFF2-40B4-BE49-F238E27FC236}">
                <a16:creationId xmlns:a16="http://schemas.microsoft.com/office/drawing/2014/main" id="{F04308DA-5526-46B2-9021-752EAFAFCE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"/>
          <a:stretch/>
        </p:blipFill>
        <p:spPr>
          <a:xfrm>
            <a:off x="6331904" y="3120514"/>
            <a:ext cx="4683967" cy="2535657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9CD37BF8-E24F-42DF-8F80-0C713F7660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1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54"/>
    </mc:Choice>
    <mc:Fallback xmlns="">
      <p:transition spd="slow" advTm="13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B66376-FF31-4F11-B58D-16020EF87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000" b="1" dirty="0">
                <a:latin typeface="+mj-ea"/>
              </a:rPr>
              <a:t>주제 선정 배경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F60B3-2495-4F6E-B798-1CD73E773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Tx/>
              <a:buChar char="-"/>
            </a:pPr>
            <a:r>
              <a:rPr lang="ko-KR" altLang="ko-KR" dirty="0">
                <a:latin typeface="+mn-ea"/>
              </a:rPr>
              <a:t>기존 메신저 서비스</a:t>
            </a:r>
            <a:r>
              <a:rPr lang="ko-KR" altLang="en-US" dirty="0">
                <a:latin typeface="+mn-ea"/>
              </a:rPr>
              <a:t>에서는</a:t>
            </a:r>
            <a:r>
              <a:rPr lang="ko-KR" altLang="ko-KR" dirty="0">
                <a:latin typeface="+mn-ea"/>
              </a:rPr>
              <a:t> </a:t>
            </a:r>
            <a:r>
              <a:rPr lang="ko-KR" altLang="ko-KR" dirty="0" err="1">
                <a:latin typeface="+mn-ea"/>
              </a:rPr>
              <a:t>이모티콘을</a:t>
            </a:r>
            <a:r>
              <a:rPr lang="ko-KR" altLang="ko-KR" dirty="0">
                <a:latin typeface="+mn-ea"/>
              </a:rPr>
              <a:t> 많이 다운로드 받을수록 평소에 자주 사용하는 </a:t>
            </a:r>
            <a:r>
              <a:rPr lang="ko-KR" altLang="ko-KR" dirty="0" err="1">
                <a:latin typeface="+mn-ea"/>
              </a:rPr>
              <a:t>이모티콘을</a:t>
            </a:r>
            <a:r>
              <a:rPr lang="ko-KR" altLang="ko-KR" dirty="0">
                <a:latin typeface="+mn-ea"/>
              </a:rPr>
              <a:t> 찾기 </a:t>
            </a:r>
            <a:r>
              <a:rPr lang="ko-KR" altLang="en-US" dirty="0">
                <a:latin typeface="+mn-ea"/>
              </a:rPr>
              <a:t>힘듦</a:t>
            </a:r>
            <a:endParaRPr lang="en-US" altLang="ko-KR" dirty="0">
              <a:latin typeface="+mn-ea"/>
            </a:endParaRPr>
          </a:p>
          <a:p>
            <a:pPr>
              <a:lnSpc>
                <a:spcPct val="200000"/>
              </a:lnSpc>
              <a:buFontTx/>
              <a:buChar char="-"/>
            </a:pPr>
            <a:r>
              <a:rPr lang="en-US" altLang="ko-KR" dirty="0">
                <a:latin typeface="+mn-ea"/>
              </a:rPr>
              <a:t>‘</a:t>
            </a:r>
            <a:r>
              <a:rPr lang="ko-KR" altLang="ko-KR" dirty="0">
                <a:latin typeface="+mn-ea"/>
              </a:rPr>
              <a:t>카카오톡</a:t>
            </a:r>
            <a:r>
              <a:rPr lang="en-US" altLang="ko-KR" dirty="0">
                <a:latin typeface="+mn-ea"/>
              </a:rPr>
              <a:t>’</a:t>
            </a:r>
            <a:r>
              <a:rPr lang="ko-KR" altLang="ko-KR" dirty="0">
                <a:latin typeface="+mn-ea"/>
              </a:rPr>
              <a:t>에서는 최근 사용한 </a:t>
            </a:r>
            <a:r>
              <a:rPr lang="ko-KR" altLang="ko-KR" dirty="0" err="1">
                <a:latin typeface="+mn-ea"/>
              </a:rPr>
              <a:t>이모티콘을</a:t>
            </a:r>
            <a:r>
              <a:rPr lang="ko-KR" altLang="ko-KR" dirty="0">
                <a:latin typeface="+mn-ea"/>
              </a:rPr>
              <a:t> 띄워 주고 있으나 상황에 맞는 </a:t>
            </a:r>
            <a:r>
              <a:rPr lang="ko-KR" altLang="ko-KR" dirty="0" err="1">
                <a:latin typeface="+mn-ea"/>
              </a:rPr>
              <a:t>이모티콘을</a:t>
            </a:r>
            <a:r>
              <a:rPr lang="ko-KR" altLang="ko-KR" dirty="0">
                <a:latin typeface="+mn-ea"/>
              </a:rPr>
              <a:t> 바로 찾아 사용할 수 있게 해주지는 못</a:t>
            </a:r>
            <a:r>
              <a:rPr lang="ko-KR" altLang="en-US" dirty="0">
                <a:latin typeface="+mn-ea"/>
              </a:rPr>
              <a:t>함</a:t>
            </a: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C5B9F357-B555-4E8E-BF19-911941DAFE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485"/>
    </mc:Choice>
    <mc:Fallback xmlns="">
      <p:transition spd="slow" advTm="27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B66376-FF31-4F11-B58D-16020EF87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000" b="1" dirty="0">
                <a:latin typeface="+mj-ea"/>
              </a:rPr>
              <a:t>설계 수행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F60B3-2495-4F6E-B798-1CD73E773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+mn-ea"/>
              </a:rPr>
              <a:t>AI Hub</a:t>
            </a:r>
            <a:r>
              <a:rPr lang="ko-KR" altLang="en-US" dirty="0">
                <a:latin typeface="+mn-ea"/>
              </a:rPr>
              <a:t>에서 텍스트 데이터 수집 </a:t>
            </a:r>
            <a:r>
              <a:rPr lang="en-US" altLang="ko-KR" dirty="0">
                <a:latin typeface="+mn-ea"/>
              </a:rPr>
              <a:t>&amp; </a:t>
            </a:r>
            <a:r>
              <a:rPr lang="ko-KR" altLang="en-US" dirty="0">
                <a:latin typeface="+mn-ea"/>
              </a:rPr>
              <a:t>데이터 검증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dirty="0" err="1">
                <a:latin typeface="+mn-ea"/>
              </a:rPr>
              <a:t>KoNLPy</a:t>
            </a:r>
            <a:r>
              <a:rPr lang="ko-KR" altLang="en-US" dirty="0">
                <a:latin typeface="+mn-ea"/>
              </a:rPr>
              <a:t>로 텍스트를 형태소 단위로 분석 </a:t>
            </a:r>
            <a:r>
              <a:rPr lang="en-US" altLang="ko-KR" dirty="0">
                <a:latin typeface="+mn-ea"/>
              </a:rPr>
              <a:t>&amp; </a:t>
            </a:r>
            <a:r>
              <a:rPr lang="ko-KR" altLang="en-US" dirty="0" err="1">
                <a:latin typeface="+mn-ea"/>
              </a:rPr>
              <a:t>불용어</a:t>
            </a:r>
            <a:r>
              <a:rPr lang="ko-KR" altLang="en-US" dirty="0">
                <a:latin typeface="+mn-ea"/>
              </a:rPr>
              <a:t> 처리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</a:rPr>
              <a:t>형태소 토큰화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+mn-ea"/>
              </a:rPr>
              <a:t>LSTM </a:t>
            </a:r>
            <a:r>
              <a:rPr lang="ko-KR" altLang="en-US" dirty="0">
                <a:latin typeface="+mn-ea"/>
              </a:rPr>
              <a:t>모델 설계 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top_k_categorical_accuracy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적용</a:t>
            </a:r>
            <a:r>
              <a:rPr lang="en-US" altLang="ko-KR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dirty="0" err="1">
                <a:latin typeface="+mn-ea"/>
              </a:rPr>
              <a:t>감정별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이모티콘과</a:t>
            </a:r>
            <a:r>
              <a:rPr lang="ko-KR" altLang="en-US" dirty="0">
                <a:latin typeface="+mn-ea"/>
              </a:rPr>
              <a:t> 연결</a:t>
            </a:r>
            <a:endParaRPr lang="en-US" altLang="ko-KR" dirty="0">
              <a:latin typeface="+mn-ea"/>
            </a:endParaRP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1ACF7B2F-DDA6-495A-A32B-8B49A5CCAA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6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385"/>
    </mc:Choice>
    <mc:Fallback xmlns="">
      <p:transition spd="slow" advTm="71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8FECC98B-9A4D-4236-94CD-09B0965D24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3378588"/>
              </p:ext>
            </p:extLst>
          </p:nvPr>
        </p:nvGraphicFramePr>
        <p:xfrm>
          <a:off x="1143000" y="2057400"/>
          <a:ext cx="9872662" cy="383435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936331">
                  <a:extLst>
                    <a:ext uri="{9D8B030D-6E8A-4147-A177-3AD203B41FA5}">
                      <a16:colId xmlns:a16="http://schemas.microsoft.com/office/drawing/2014/main" val="2147493055"/>
                    </a:ext>
                  </a:extLst>
                </a:gridCol>
                <a:gridCol w="4936331">
                  <a:extLst>
                    <a:ext uri="{9D8B030D-6E8A-4147-A177-3AD203B41FA5}">
                      <a16:colId xmlns:a16="http://schemas.microsoft.com/office/drawing/2014/main" val="3636492568"/>
                    </a:ext>
                  </a:extLst>
                </a:gridCol>
              </a:tblGrid>
              <a:tr h="4260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감정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문장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664120"/>
                  </a:ext>
                </a:extLst>
              </a:tr>
              <a:tr h="4260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공포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5,468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944081"/>
                  </a:ext>
                </a:extLst>
              </a:tr>
              <a:tr h="4260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놀람</a:t>
                      </a:r>
                      <a:endParaRPr lang="en-US" altLang="ko-KR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5,898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539119"/>
                  </a:ext>
                </a:extLst>
              </a:tr>
              <a:tr h="4260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분노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5,665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427413"/>
                  </a:ext>
                </a:extLst>
              </a:tr>
              <a:tr h="4260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슬픔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5,267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446501"/>
                  </a:ext>
                </a:extLst>
              </a:tr>
              <a:tr h="4260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중립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4,830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310663"/>
                  </a:ext>
                </a:extLst>
              </a:tr>
              <a:tr h="4260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행복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6,037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508839"/>
                  </a:ext>
                </a:extLst>
              </a:tr>
              <a:tr h="4260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혐오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5,429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5113093"/>
                  </a:ext>
                </a:extLst>
              </a:tr>
              <a:tr h="4260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+mn-ea"/>
                          <a:ea typeface="+mn-ea"/>
                        </a:rPr>
                        <a:t>합계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+mn-ea"/>
                          <a:ea typeface="+mn-ea"/>
                        </a:rPr>
                        <a:t>38,594</a:t>
                      </a:r>
                      <a:endParaRPr lang="ko-KR" altLang="en-US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049758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B9E2B30F-1B7F-4352-BF91-CC783E6B4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b="1" dirty="0">
                <a:latin typeface="+mj-ea"/>
              </a:rPr>
              <a:t>설계 수행 방법</a:t>
            </a: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50D08F0F-BB86-4DF3-A02A-6E575E8247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88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1"/>
    </mc:Choice>
    <mc:Fallback xmlns="">
      <p:transition spd="slow" advTm="86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E1AF32-8B73-4C0E-94C8-6ABFC8BDA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US" altLang="ko-KR" b="1" dirty="0">
                <a:latin typeface="+mn-ea"/>
              </a:rPr>
              <a:t>- </a:t>
            </a:r>
            <a:r>
              <a:rPr lang="en-US" altLang="ko-KR" b="1" dirty="0" err="1">
                <a:latin typeface="+mn-ea"/>
              </a:rPr>
              <a:t>top_k_categorical_accuracy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적용 효과</a:t>
            </a:r>
            <a:endParaRPr lang="en-US" altLang="ko-KR" b="1" dirty="0">
              <a:latin typeface="+mn-ea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9E23F6F7-12B3-416A-A438-07E084A4A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b="1" dirty="0">
                <a:latin typeface="+mj-ea"/>
              </a:rPr>
              <a:t>설계 수행 방법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39FC9B8-10C8-4C19-B7A5-EBF2186828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71" y="2882243"/>
            <a:ext cx="3935752" cy="31596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1A8B255-5B2B-45D8-9F66-38C98514B7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578" y="2882243"/>
            <a:ext cx="4104120" cy="3159611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DF239C0-81BA-4FC6-B26A-94865C92BFD5}"/>
              </a:ext>
            </a:extLst>
          </p:cNvPr>
          <p:cNvSpPr/>
          <p:nvPr/>
        </p:nvSpPr>
        <p:spPr>
          <a:xfrm>
            <a:off x="5711884" y="4193107"/>
            <a:ext cx="768234" cy="53788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6D379E2B-32E9-41DA-BA34-CAEBFDE708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1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71"/>
    </mc:Choice>
    <mc:Fallback xmlns="">
      <p:transition spd="slow" advTm="147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B66376-FF31-4F11-B58D-16020EF87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4000" b="1" dirty="0">
                <a:latin typeface="+mj-ea"/>
              </a:rPr>
              <a:t>GUI </a:t>
            </a:r>
            <a:r>
              <a:rPr lang="ko-KR" altLang="en-US" sz="4000" b="1" dirty="0">
                <a:latin typeface="+mj-ea"/>
              </a:rPr>
              <a:t>디자인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F37FF9-630C-4BC6-BE08-222BFC0BB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322" y="1926772"/>
            <a:ext cx="3288426" cy="403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66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37" y="1926771"/>
            <a:ext cx="3242736" cy="4038600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321" y="1922107"/>
            <a:ext cx="3288426" cy="40386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530" y="1922108"/>
            <a:ext cx="3291536" cy="4038600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8695FF28-33C4-493C-B1D5-F43195335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pPr algn="ctr"/>
            <a:r>
              <a:rPr lang="en-US" altLang="ko-KR" sz="4000" b="1" dirty="0">
                <a:latin typeface="+mj-ea"/>
              </a:rPr>
              <a:t>GUI </a:t>
            </a:r>
            <a:r>
              <a:rPr lang="ko-KR" altLang="en-US" sz="4000" b="1" dirty="0">
                <a:latin typeface="+mj-ea"/>
              </a:rPr>
              <a:t>디자인</a:t>
            </a:r>
          </a:p>
        </p:txBody>
      </p:sp>
    </p:spTree>
    <p:extLst>
      <p:ext uri="{BB962C8B-B14F-4D97-AF65-F5344CB8AC3E}">
        <p14:creationId xmlns:p14="http://schemas.microsoft.com/office/powerpoint/2010/main" val="778762258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">
  <a:themeElements>
    <a:clrScheme name="기본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기본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기본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2326</TotalTime>
  <Words>365</Words>
  <Application>Microsoft Office PowerPoint</Application>
  <PresentationFormat>와이드스크린</PresentationFormat>
  <Paragraphs>62</Paragraphs>
  <Slides>15</Slides>
  <Notes>2</Notes>
  <HiddenSlides>0</HiddenSlides>
  <MMClips>8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Corbel</vt:lpstr>
      <vt:lpstr>기본</vt:lpstr>
      <vt:lpstr>감정 분석을 통한 메신저 이모티콘 추천</vt:lpstr>
      <vt:lpstr>개요</vt:lpstr>
      <vt:lpstr>연구 목적</vt:lpstr>
      <vt:lpstr>주제 선정 배경</vt:lpstr>
      <vt:lpstr>설계 수행 방법</vt:lpstr>
      <vt:lpstr>설계 수행 방법</vt:lpstr>
      <vt:lpstr>설계 수행 방법</vt:lpstr>
      <vt:lpstr>GUI 디자인</vt:lpstr>
      <vt:lpstr>GUI 디자인</vt:lpstr>
      <vt:lpstr>실행 결과</vt:lpstr>
      <vt:lpstr>실행 결과</vt:lpstr>
      <vt:lpstr>실행 결과</vt:lpstr>
      <vt:lpstr>PowerPoint 프레젠테이션</vt:lpstr>
      <vt:lpstr>결론</vt:lpstr>
      <vt:lpstr>참고 문헌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감정 분석을 통한 메신저 이모티콘 추천</dc:title>
  <dc:creator>eunseo0602@naver.com</dc:creator>
  <cp:lastModifiedBy>이성민</cp:lastModifiedBy>
  <cp:revision>242</cp:revision>
  <dcterms:created xsi:type="dcterms:W3CDTF">2020-09-21T07:43:09Z</dcterms:created>
  <dcterms:modified xsi:type="dcterms:W3CDTF">2022-06-21T05:17:57Z</dcterms:modified>
</cp:coreProperties>
</file>